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747" r:id="rId6"/>
    <p:sldId id="746" r:id="rId7"/>
    <p:sldId id="800" r:id="rId8"/>
    <p:sldId id="819" r:id="rId9"/>
    <p:sldId id="769" r:id="rId10"/>
    <p:sldId id="745" r:id="rId11"/>
    <p:sldId id="817" r:id="rId12"/>
    <p:sldId id="818" r:id="rId13"/>
    <p:sldId id="799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20" r:id="rId28"/>
    <p:sldId id="815" r:id="rId29"/>
    <p:sldId id="816" r:id="rId30"/>
    <p:sldId id="821" r:id="rId3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592" y="123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hyperlink" Target="https://kosis.kr/statHtml/statHtml.do?sso=ok&amp;returnurl=https%3A%2F%2Fkosis.kr%3A443%2FstatHtml%2FstatHtml.do%3Fconn_path%3DI3%26tblId%3DDT_1IN1502%26orgId%3D101%26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FBD3B-2137-98A4-78E9-C62AE3D7E3BB}"/>
              </a:ext>
            </a:extLst>
          </p:cNvPr>
          <p:cNvSpPr txBox="1"/>
          <p:nvPr/>
        </p:nvSpPr>
        <p:spPr>
          <a:xfrm>
            <a:off x="3155275" y="380425"/>
            <a:ext cx="5426750" cy="869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각 그래프에 대한 </a:t>
            </a:r>
            <a:r>
              <a:rPr lang="en-US" altLang="ko-KR" b="1" dirty="0">
                <a:solidFill>
                  <a:srgbClr val="FF0000"/>
                </a:solidFill>
              </a:rPr>
              <a:t>Insight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1-2</a:t>
            </a:r>
            <a:r>
              <a:rPr lang="ko-KR" altLang="en-US" b="1" dirty="0">
                <a:solidFill>
                  <a:srgbClr val="FF0000"/>
                </a:solidFill>
              </a:rPr>
              <a:t>줄씩 적을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그래프를 조절할 수 있는 </a:t>
            </a:r>
            <a:r>
              <a:rPr lang="en-US" altLang="ko-KR" b="1" dirty="0">
                <a:solidFill>
                  <a:srgbClr val="FF0000"/>
                </a:solidFill>
              </a:rPr>
              <a:t>check box.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ABE05-1AE3-B04C-A234-0B282C0A1664}"/>
              </a:ext>
            </a:extLst>
          </p:cNvPr>
          <p:cNvSpPr txBox="1"/>
          <p:nvPr/>
        </p:nvSpPr>
        <p:spPr>
          <a:xfrm>
            <a:off x="2570149" y="1010992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기초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 및 장기 전략 마련에 참고자료로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모듈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 제약을 반영하여 산정한 기술적으로 실현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여기에 경제성과 정책 요인을 추가로 고려하여 산정한 실질적으로 활용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단가와 판매 단가를 바탕으로 경제성을 평가하며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사업자 입장에서 현실적인 기준을 제공합니다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실제 프로젝트 기획 및 입지 선정 등에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8174926" y="-923330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27183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72403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34107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설치면적 대비 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변환 효율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시 발생하는 초기 투자비용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>
                          <a:effectLst/>
                        </a:rPr>
                        <a:t>kW/</a:t>
                      </a:r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운영 및 유지관리 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공시지가 대비 연간 부지 임대비용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현재가치 환산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수명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성능의 연간 감소율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계통한계가격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신재생에너지공급인증서가격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2254350" y="346403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84A01-9D52-6B46-3AA0-DDA03EC772D9}"/>
              </a:ext>
            </a:extLst>
          </p:cNvPr>
          <p:cNvSpPr txBox="1"/>
          <p:nvPr/>
        </p:nvSpPr>
        <p:spPr>
          <a:xfrm>
            <a:off x="-654247" y="3331162"/>
            <a:ext cx="5281145" cy="128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앞 슬라이드와 내용이 </a:t>
            </a:r>
            <a:r>
              <a:rPr lang="ko-KR" altLang="en-US" b="1" dirty="0" err="1">
                <a:solidFill>
                  <a:srgbClr val="FF0000"/>
                </a:solidFill>
              </a:rPr>
              <a:t>중복되도</a:t>
            </a:r>
            <a:r>
              <a:rPr lang="ko-KR" altLang="en-US" b="1" dirty="0">
                <a:solidFill>
                  <a:srgbClr val="FF0000"/>
                </a:solidFill>
              </a:rPr>
              <a:t> 상관이 없음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수식이나 테이블은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데이터 기술문서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갈것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단어들 정확히 설명할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EC080-685A-20B3-91AD-2E017EBD4E97}"/>
              </a:ext>
            </a:extLst>
          </p:cNvPr>
          <p:cNvSpPr/>
          <p:nvPr/>
        </p:nvSpPr>
        <p:spPr>
          <a:xfrm>
            <a:off x="794685" y="2558920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플랫폼에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기후지도에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FA06-DB97-FFA7-C369-714795EB32DB}"/>
              </a:ext>
            </a:extLst>
          </p:cNvPr>
          <p:cNvSpPr txBox="1"/>
          <p:nvPr/>
        </p:nvSpPr>
        <p:spPr>
          <a:xfrm>
            <a:off x="3241478" y="4416044"/>
            <a:ext cx="5281145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편입면적 분석 지시하기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853020-D628-0279-F06C-363E74A37302}"/>
              </a:ext>
            </a:extLst>
          </p:cNvPr>
          <p:cNvSpPr/>
          <p:nvPr/>
        </p:nvSpPr>
        <p:spPr>
          <a:xfrm>
            <a:off x="2910700" y="2178607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화면구성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2EB24545-DAE6-87A0-E044-9CF0FFFCBB12}"/>
              </a:ext>
            </a:extLst>
          </p:cNvPr>
          <p:cNvSpPr/>
          <p:nvPr/>
        </p:nvSpPr>
        <p:spPr>
          <a:xfrm>
            <a:off x="3452429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</a:rPr>
              <a:t>하절기</a:t>
            </a:r>
            <a:r>
              <a:rPr lang="en-US" altLang="ko-KR" sz="1100" dirty="0">
                <a:solidFill>
                  <a:schemeClr val="tx1"/>
                </a:solidFill>
              </a:rPr>
              <a:t>)= B/A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471C44BB-E6CA-2051-1FE8-10A47FB58247}"/>
              </a:ext>
            </a:extLst>
          </p:cNvPr>
          <p:cNvSpPr/>
          <p:nvPr/>
        </p:nvSpPr>
        <p:spPr>
          <a:xfrm>
            <a:off x="640712" y="3940260"/>
            <a:ext cx="1646232" cy="3832140"/>
          </a:xfrm>
          <a:prstGeom prst="wedgeRectCallout">
            <a:avLst>
              <a:gd name="adj1" fmla="val 34718"/>
              <a:gd name="adj2" fmla="val -589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발급가구 비율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발급가구수는</a:t>
            </a:r>
            <a:r>
              <a:rPr lang="ko-KR" altLang="en-US" sz="1100" dirty="0">
                <a:solidFill>
                  <a:schemeClr val="tx1"/>
                </a:solidFill>
              </a:rPr>
              <a:t> 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에서 확인 가능합니다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가구수는 아래링크에 있습니다</a:t>
            </a:r>
            <a:r>
              <a:rPr lang="en-US" altLang="ko-KR" sz="1100" dirty="0">
                <a:solidFill>
                  <a:schemeClr val="tx1"/>
                </a:solidFill>
              </a:rPr>
              <a:t> (</a:t>
            </a:r>
            <a:r>
              <a:rPr lang="ko-KR" altLang="en-US" sz="1100" dirty="0">
                <a:solidFill>
                  <a:schemeClr val="tx1"/>
                </a:solidFill>
              </a:rPr>
              <a:t>전에 알려드린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hlinkClick r:id="rId5"/>
              </a:rPr>
              <a:t>https://kosis.kr/statHtml/statHtml.do?sso=ok&amp;returnurl=https%3A%2F%2Fkosis.kr%3A443%2FstatHtml%2FstatHtml.do%3Fconn_path%3DI3%26tblId%3DDT_1IN1502%26orgId%3D101%26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1605CAA-EBF3-2F03-AD81-578481C44F65}"/>
              </a:ext>
            </a:extLst>
          </p:cNvPr>
          <p:cNvSpPr/>
          <p:nvPr/>
        </p:nvSpPr>
        <p:spPr>
          <a:xfrm>
            <a:off x="5424534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동절기</a:t>
            </a:r>
            <a:r>
              <a:rPr lang="en-US" altLang="ko-KR" sz="1100" dirty="0">
                <a:solidFill>
                  <a:schemeClr val="tx1"/>
                </a:solidFill>
              </a:rPr>
              <a:t>)= C/A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1B5752D-D3ED-D8A1-881D-991F168F7E66}"/>
              </a:ext>
            </a:extLst>
          </p:cNvPr>
          <p:cNvGrpSpPr/>
          <p:nvPr/>
        </p:nvGrpSpPr>
        <p:grpSpPr>
          <a:xfrm>
            <a:off x="5150994" y="5580509"/>
            <a:ext cx="3389813" cy="1344166"/>
            <a:chOff x="3680953" y="5158057"/>
            <a:chExt cx="3389813" cy="134416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DD3F9B-C240-D7A9-D8A2-A6F8CBE8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90790"/>
            <a:stretch/>
          </p:blipFill>
          <p:spPr>
            <a:xfrm>
              <a:off x="3680953" y="5158057"/>
              <a:ext cx="1122862" cy="134416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BAB8F97-B43F-68CE-1A90-BBA41829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257" r="19149"/>
            <a:stretch/>
          </p:blipFill>
          <p:spPr>
            <a:xfrm>
              <a:off x="4803815" y="5158057"/>
              <a:ext cx="2266951" cy="134416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594605-5605-F50A-4E2A-EC97F41A9ABF}"/>
              </a:ext>
            </a:extLst>
          </p:cNvPr>
          <p:cNvSpPr/>
          <p:nvPr/>
        </p:nvSpPr>
        <p:spPr>
          <a:xfrm>
            <a:off x="6273855" y="5856120"/>
            <a:ext cx="2266951" cy="3732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FD3FC0F9-2ACC-5D4D-1D0A-08B789BEA93C}"/>
              </a:ext>
            </a:extLst>
          </p:cNvPr>
          <p:cNvSpPr/>
          <p:nvPr/>
        </p:nvSpPr>
        <p:spPr>
          <a:xfrm>
            <a:off x="3243076" y="6313320"/>
            <a:ext cx="1646232" cy="479340"/>
          </a:xfrm>
          <a:prstGeom prst="wedgeRectCallout">
            <a:avLst>
              <a:gd name="adj1" fmla="val 68855"/>
              <a:gd name="adj2" fmla="val -1128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6D2940-355E-C1C8-942C-2115D7484CD0}"/>
              </a:ext>
            </a:extLst>
          </p:cNvPr>
          <p:cNvSpPr/>
          <p:nvPr/>
        </p:nvSpPr>
        <p:spPr>
          <a:xfrm>
            <a:off x="6247650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A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1C6015-77EC-123D-67B1-6276EF12AA27}"/>
              </a:ext>
            </a:extLst>
          </p:cNvPr>
          <p:cNvSpPr/>
          <p:nvPr/>
        </p:nvSpPr>
        <p:spPr>
          <a:xfrm>
            <a:off x="6932891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B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546-544F-C1AD-02BD-A0BCEFE488F0}"/>
              </a:ext>
            </a:extLst>
          </p:cNvPr>
          <p:cNvSpPr/>
          <p:nvPr/>
        </p:nvSpPr>
        <p:spPr>
          <a:xfrm>
            <a:off x="7697299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C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8AD615-8BEB-1CB8-D133-EB69F4002DB4}"/>
              </a:ext>
            </a:extLst>
          </p:cNvPr>
          <p:cNvCxnSpPr>
            <a:cxnSpLocks/>
            <a:stCxn id="34" idx="2"/>
            <a:endCxn id="52" idx="0"/>
          </p:cNvCxnSpPr>
          <p:nvPr/>
        </p:nvCxnSpPr>
        <p:spPr>
          <a:xfrm rot="16200000" flipH="1">
            <a:off x="5316602" y="3489778"/>
            <a:ext cx="1049673" cy="3131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8151CA2-0CB4-4A81-1D1E-82D374F7E378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6302655" y="4475831"/>
            <a:ext cx="1049673" cy="1159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말풍선: 사각형 77">
            <a:extLst>
              <a:ext uri="{FF2B5EF4-FFF2-40B4-BE49-F238E27FC236}">
                <a16:creationId xmlns:a16="http://schemas.microsoft.com/office/drawing/2014/main" id="{8B8E2011-7E2D-7E99-F54C-11C54B62160F}"/>
              </a:ext>
            </a:extLst>
          </p:cNvPr>
          <p:cNvSpPr/>
          <p:nvPr/>
        </p:nvSpPr>
        <p:spPr>
          <a:xfrm>
            <a:off x="8142473" y="3864044"/>
            <a:ext cx="1646232" cy="138778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A</a:t>
            </a:r>
            <a:r>
              <a:rPr lang="ko-KR" altLang="en-US" sz="1100" dirty="0">
                <a:solidFill>
                  <a:schemeClr val="tx1"/>
                </a:solidFill>
              </a:rPr>
              <a:t>의 증가율 구하면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증가율 구하는 공식은 앞선 슬라이드에서 </a:t>
            </a:r>
            <a:r>
              <a:rPr lang="ko-KR" altLang="en-US" sz="1100" dirty="0" err="1">
                <a:solidFill>
                  <a:schemeClr val="tx1"/>
                </a:solidFill>
              </a:rPr>
              <a:t>설명한것</a:t>
            </a:r>
            <a:r>
              <a:rPr lang="ko-KR" altLang="en-US" sz="1100" dirty="0">
                <a:solidFill>
                  <a:schemeClr val="tx1"/>
                </a:solidFill>
              </a:rPr>
              <a:t> 참고해주시면 됩니다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7C8FC0-F0AF-5775-3AAC-5502BF46A8E9}"/>
              </a:ext>
            </a:extLst>
          </p:cNvPr>
          <p:cNvCxnSpPr>
            <a:cxnSpLocks/>
            <a:stCxn id="78" idx="2"/>
            <a:endCxn id="52" idx="0"/>
          </p:cNvCxnSpPr>
          <p:nvPr/>
        </p:nvCxnSpPr>
        <p:spPr>
          <a:xfrm rot="5400000">
            <a:off x="8022120" y="4637039"/>
            <a:ext cx="328683" cy="1558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5120295" y="-615068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425710" y="4941525"/>
            <a:ext cx="418483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83088-70B2-22A9-0D27-820912A0DAE7}"/>
              </a:ext>
            </a:extLst>
          </p:cNvPr>
          <p:cNvSpPr txBox="1"/>
          <p:nvPr/>
        </p:nvSpPr>
        <p:spPr>
          <a:xfrm>
            <a:off x="3870444" y="11436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1F31-AE90-4311-AB2B-052922EF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4376C-A297-0BE3-2089-3176F7ADD942}"/>
              </a:ext>
            </a:extLst>
          </p:cNvPr>
          <p:cNvSpPr/>
          <p:nvPr/>
        </p:nvSpPr>
        <p:spPr>
          <a:xfrm>
            <a:off x="189490" y="1329644"/>
            <a:ext cx="5906510" cy="190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태양광 적지분석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제공하는 화면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기술문서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6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전력공급과 에너지 소비 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재생에너지 현황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>
                  <a:solidFill>
                    <a:schemeClr val="bg1"/>
                  </a:solidFill>
                </a:rPr>
                <a:t>지역별 재생에너지 보급 현황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에너지수요</a:t>
            </a:r>
            <a:r>
              <a:rPr lang="en-US" altLang="ko-KR" dirty="0"/>
              <a:t>, </a:t>
            </a:r>
            <a:r>
              <a:rPr lang="ko-KR" altLang="en-US" dirty="0"/>
              <a:t>전력공급</a:t>
            </a:r>
            <a:r>
              <a:rPr lang="en-US" altLang="ko-KR" dirty="0"/>
              <a:t>, </a:t>
            </a:r>
            <a:r>
              <a:rPr lang="ko-KR" altLang="en-US" dirty="0"/>
              <a:t>신재생에너지 공급</a:t>
            </a:r>
            <a:r>
              <a:rPr lang="en-US" altLang="ko-KR" dirty="0"/>
              <a:t>, </a:t>
            </a:r>
            <a:r>
              <a:rPr lang="ko-KR" altLang="en-US" dirty="0"/>
              <a:t>바우처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8BE6C2-A8CE-9607-5301-B0260D77931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F56B70-30A1-A343-F041-0BD6B45C954C}"/>
              </a:ext>
            </a:extLst>
          </p:cNvPr>
          <p:cNvSpPr txBox="1"/>
          <p:nvPr/>
        </p:nvSpPr>
        <p:spPr>
          <a:xfrm>
            <a:off x="797407" y="-709781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FF0000"/>
                </a:solidFill>
              </a:rPr>
              <a:t>Tab </a:t>
            </a:r>
            <a:r>
              <a:rPr lang="ko-KR" altLang="en-US" b="1" dirty="0">
                <a:solidFill>
                  <a:srgbClr val="FF0000"/>
                </a:solidFill>
              </a:rPr>
              <a:t>순서 </a:t>
            </a:r>
            <a:r>
              <a:rPr lang="ko-KR" altLang="en-US" b="1" dirty="0" err="1">
                <a:solidFill>
                  <a:srgbClr val="FF0000"/>
                </a:solidFill>
              </a:rPr>
              <a:t>바뀐거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AB7F4F-91C4-1614-2C47-A1D8A5897279}"/>
              </a:ext>
            </a:extLst>
          </p:cNvPr>
          <p:cNvSpPr/>
          <p:nvPr/>
        </p:nvSpPr>
        <p:spPr>
          <a:xfrm>
            <a:off x="2742366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24ACC73C-6C48-EF92-3B05-9A9E5C5F7119}"/>
              </a:ext>
            </a:extLst>
          </p:cNvPr>
          <p:cNvSpPr/>
          <p:nvPr/>
        </p:nvSpPr>
        <p:spPr>
          <a:xfrm>
            <a:off x="640712" y="3940260"/>
            <a:ext cx="1646232" cy="677109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CC41E76A-707D-E46B-54E8-0F346681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564" y="4504490"/>
            <a:ext cx="4083260" cy="2133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1F7A7-A94E-2534-AA1E-4BBC0BA1A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36" y="4918859"/>
            <a:ext cx="932804" cy="13086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8C348F-4701-8A9D-BED8-C6814416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35" y="5146605"/>
            <a:ext cx="1450516" cy="849481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185A62E-D120-E9E2-BE34-DD118373CAE5}"/>
              </a:ext>
            </a:extLst>
          </p:cNvPr>
          <p:cNvSpPr/>
          <p:nvPr/>
        </p:nvSpPr>
        <p:spPr>
          <a:xfrm>
            <a:off x="4714471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4F85991-4804-2A13-F518-147BEDD79776}"/>
              </a:ext>
            </a:extLst>
          </p:cNvPr>
          <p:cNvSpPr/>
          <p:nvPr/>
        </p:nvSpPr>
        <p:spPr>
          <a:xfrm>
            <a:off x="6992784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F07A080-4C66-31AC-82CC-F0C80196950B}"/>
              </a:ext>
            </a:extLst>
          </p:cNvPr>
          <p:cNvSpPr/>
          <p:nvPr/>
        </p:nvSpPr>
        <p:spPr>
          <a:xfrm>
            <a:off x="9194993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9EE591-7CE9-4034-A8D5-4A6F8D00C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946" y="5146605"/>
            <a:ext cx="1450516" cy="8494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2FEE9-9D8E-A45A-D871-B65463E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63" y="5146605"/>
            <a:ext cx="1450516" cy="849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3421F6-F4F1-47C3-F0C4-EEB4D755F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36" y="5146605"/>
            <a:ext cx="1450516" cy="8494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92B0D-D710-6F8D-8DA5-E9474FD7D478}"/>
              </a:ext>
            </a:extLst>
          </p:cNvPr>
          <p:cNvSpPr/>
          <p:nvPr/>
        </p:nvSpPr>
        <p:spPr>
          <a:xfrm>
            <a:off x="2435209" y="6725362"/>
            <a:ext cx="8504557" cy="142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시도별로 각각 증가율을 구한 값을 평균 내면 안되고</a:t>
            </a:r>
            <a:r>
              <a:rPr lang="en-US" altLang="ko-KR" sz="1100" dirty="0">
                <a:solidFill>
                  <a:schemeClr val="tx1"/>
                </a:solidFill>
              </a:rPr>
              <a:t>(X),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인구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혹은 전국 </a:t>
            </a:r>
            <a:r>
              <a:rPr lang="en-US" altLang="ko-KR" sz="1100" dirty="0">
                <a:solidFill>
                  <a:schemeClr val="tx1"/>
                </a:solidFill>
              </a:rPr>
              <a:t>GDP</a:t>
            </a:r>
            <a:r>
              <a:rPr lang="ko-KR" altLang="en-US" sz="1100" dirty="0">
                <a:solidFill>
                  <a:schemeClr val="tx1"/>
                </a:solidFill>
              </a:rPr>
              <a:t>의 합계 데이터와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전국의 에너지 소비량 합계 데이터를 활용해서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계산해야합니다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증가율 </a:t>
            </a:r>
            <a:r>
              <a:rPr lang="en-US" altLang="ko-KR" sz="1100" dirty="0">
                <a:solidFill>
                  <a:schemeClr val="tx1"/>
                </a:solidFill>
              </a:rPr>
              <a:t>= {(2022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 2012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)^(1/10)}-1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전국에너지소비량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전국인구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1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D2BF340-FFE0-8EBF-2512-9BB39B783B13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rot="16200000" flipV="1">
            <a:off x="5092520" y="5130393"/>
            <a:ext cx="2040037" cy="1149901"/>
          </a:xfrm>
          <a:prstGeom prst="bentConnector3">
            <a:avLst>
              <a:gd name="adj1" fmla="val 18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0AC2562-A22B-6D1A-FA5D-4204F88717BA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rot="5400000" flipH="1" flipV="1">
            <a:off x="7332780" y="4040034"/>
            <a:ext cx="2040037" cy="3330621"/>
          </a:xfrm>
          <a:prstGeom prst="bentConnector3">
            <a:avLst>
              <a:gd name="adj1" fmla="val 18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D1A71-F57C-05B8-DCD0-FB81D62A43C9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D24E452-CDB1-337C-5738-D599C8F96566}"/>
              </a:ext>
            </a:extLst>
          </p:cNvPr>
          <p:cNvSpPr/>
          <p:nvPr/>
        </p:nvSpPr>
        <p:spPr>
          <a:xfrm>
            <a:off x="2647090" y="3738927"/>
            <a:ext cx="1646232" cy="1197673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전력 소비량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전력소비량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1B2F7-3DD2-4557-8A49-B1A0099A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0" y="5370159"/>
            <a:ext cx="1206708" cy="1308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99F70-98D2-7ED4-8FF4-10A284FE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16" y="5370159"/>
            <a:ext cx="1206708" cy="130863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3BE7FDC5-0308-35C3-661C-7CACAECCD142}"/>
              </a:ext>
            </a:extLst>
          </p:cNvPr>
          <p:cNvSpPr/>
          <p:nvPr/>
        </p:nvSpPr>
        <p:spPr>
          <a:xfrm>
            <a:off x="6944663" y="3736834"/>
            <a:ext cx="1478879" cy="2054366"/>
          </a:xfrm>
          <a:prstGeom prst="wedgeRectCallout">
            <a:avLst>
              <a:gd name="adj1" fmla="val -22351"/>
              <a:gd name="adj2" fmla="val -6031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경기도 발전 현황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화면의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에서 비중을 계산하면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비중의 상위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개는 아래에 작게 표시 해주세요</a:t>
            </a:r>
            <a:r>
              <a:rPr lang="en-US" altLang="ko-KR" sz="1100" dirty="0">
                <a:solidFill>
                  <a:schemeClr val="tx1"/>
                </a:solidFill>
              </a:rPr>
              <a:t>. (LNG, 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). </a:t>
            </a:r>
            <a:r>
              <a:rPr lang="ko-KR" altLang="en-US" sz="1100" dirty="0">
                <a:solidFill>
                  <a:schemeClr val="tx1"/>
                </a:solidFill>
              </a:rPr>
              <a:t>아래 그래프에는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수치도 있지만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여기서는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년으로 통일하기 위해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데이터를 표시해주세요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421A873-94D8-99CC-528E-2EFE2578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8" y="5864899"/>
            <a:ext cx="1504012" cy="887162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E2979EA3-77C1-FFCA-9128-F477434E9D4E}"/>
              </a:ext>
            </a:extLst>
          </p:cNvPr>
          <p:cNvSpPr/>
          <p:nvPr/>
        </p:nvSpPr>
        <p:spPr>
          <a:xfrm>
            <a:off x="739238" y="3738927"/>
            <a:ext cx="1646232" cy="1197673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발전량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발전량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1" name="말풍선: 사각형 110">
            <a:extLst>
              <a:ext uri="{FF2B5EF4-FFF2-40B4-BE49-F238E27FC236}">
                <a16:creationId xmlns:a16="http://schemas.microsoft.com/office/drawing/2014/main" id="{5B702E8D-8631-2C2F-EB07-D17BE0FA3945}"/>
              </a:ext>
            </a:extLst>
          </p:cNvPr>
          <p:cNvSpPr/>
          <p:nvPr/>
        </p:nvSpPr>
        <p:spPr>
          <a:xfrm>
            <a:off x="4886765" y="3738927"/>
            <a:ext cx="164623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7816CB8-6E91-E5AF-5D76-1E4AFA12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2" y="5370159"/>
            <a:ext cx="1206708" cy="130863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말풍선: 사각형 116">
            <a:extLst>
              <a:ext uri="{FF2B5EF4-FFF2-40B4-BE49-F238E27FC236}">
                <a16:creationId xmlns:a16="http://schemas.microsoft.com/office/drawing/2014/main" id="{E3BA2160-20AC-72E2-EDEA-988937FFBC0A}"/>
              </a:ext>
            </a:extLst>
          </p:cNvPr>
          <p:cNvSpPr/>
          <p:nvPr/>
        </p:nvSpPr>
        <p:spPr>
          <a:xfrm>
            <a:off x="8680717" y="4033097"/>
            <a:ext cx="506566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아래의 경기도 발전 현황에서는 신재생에너지 말고 다른 에너지원의 발전량까지 함께 </a:t>
            </a:r>
            <a:r>
              <a:rPr lang="ko-KR" altLang="en-US" sz="1100" dirty="0" err="1">
                <a:solidFill>
                  <a:schemeClr val="tx1"/>
                </a:solidFill>
              </a:rPr>
              <a:t>보여줘야해서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년부터 수치가 보이지만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발전량은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 실적치부터 데이터가 존재합니다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/>
                </a:solidFill>
              </a:rPr>
              <a:t>2016</a:t>
            </a:r>
            <a:r>
              <a:rPr lang="ko-KR" altLang="en-US" sz="1100" dirty="0">
                <a:solidFill>
                  <a:schemeClr val="tx1"/>
                </a:solidFill>
              </a:rPr>
              <a:t>년 신재생에너지 보급통계를 보면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년의 신재생에너지 발전량 데이터를 얻을 수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연평균 증가율 구하는 공식은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2490FC8D-E261-A5ED-2CE2-80DDFDBD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908" y="5864899"/>
            <a:ext cx="1504012" cy="88716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982A99B-EF48-9814-EB4C-973F21CC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095" y="5124395"/>
            <a:ext cx="4083260" cy="21337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7EF72-8259-F081-FEDF-ACEA0079A0F6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단위 시각화와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공간적으로는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기능적으로는 전력의 ‘전환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전환하고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수립이나 지역 에너지 계획 수립 시 활용도가 높도록 설계되었습니다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81" y="4879580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7484110" y="6101918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9" y="4713630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4550429" y="5423693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3200549" y="615597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DE684-7642-806C-168C-4B173D51F0D8}"/>
              </a:ext>
            </a:extLst>
          </p:cNvPr>
          <p:cNvSpPr txBox="1"/>
          <p:nvPr/>
        </p:nvSpPr>
        <p:spPr>
          <a:xfrm>
            <a:off x="2759459" y="975225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Sankey</a:t>
            </a:r>
            <a:r>
              <a:rPr lang="ko-KR" altLang="en-US" b="1" dirty="0">
                <a:solidFill>
                  <a:srgbClr val="FF0000"/>
                </a:solidFill>
              </a:rPr>
              <a:t>에 대한 간단한 설명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11435</TotalTime>
  <Words>2054</Words>
  <Application>Microsoft Office PowerPoint</Application>
  <PresentationFormat>와이드스크린</PresentationFormat>
  <Paragraphs>342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경기천년제목 Light</vt:lpstr>
      <vt:lpstr>경기천년제목 Bold</vt:lpstr>
      <vt:lpstr>Wingdings</vt:lpstr>
      <vt:lpstr>Symbol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93</cp:revision>
  <dcterms:created xsi:type="dcterms:W3CDTF">2023-12-12T09:29:53Z</dcterms:created>
  <dcterms:modified xsi:type="dcterms:W3CDTF">2025-05-08T09:46:51Z</dcterms:modified>
</cp:coreProperties>
</file>